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Nanum Gothic" panose="020B0600000101010101" charset="-127"/>
      <p:regular r:id="rId21"/>
      <p:bold r:id="rId22"/>
    </p:embeddedFont>
    <p:embeddedFont>
      <p:font typeface="Malgun Gothic" panose="020B0503020000020004" pitchFamily="50" charset="-127"/>
      <p:regular r:id="rId23"/>
      <p:bold r:id="rId24"/>
    </p:embeddedFont>
    <p:embeddedFont>
      <p:font typeface="G마켓 산스 Bold" panose="02000000000000000000" pitchFamily="50" charset="-127"/>
      <p:regular r:id="rId25"/>
    </p:embeddedFont>
    <p:embeddedFont>
      <p:font typeface="G마켓 산스 Medium" panose="02000000000000000000" pitchFamily="50" charset="-127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63">
          <p15:clr>
            <a:srgbClr val="A4A3A4"/>
          </p15:clr>
        </p15:guide>
        <p15:guide id="2" orient="horz" pos="709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gvIym59o4WiBQMqt6q1c9Mc55d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209" autoAdjust="0"/>
  </p:normalViewPr>
  <p:slideViewPr>
    <p:cSldViewPr snapToGrid="0">
      <p:cViewPr varScale="1">
        <p:scale>
          <a:sx n="73" d="100"/>
          <a:sy n="73" d="100"/>
        </p:scale>
        <p:origin x="1042" y="53"/>
      </p:cViewPr>
      <p:guideLst>
        <p:guide pos="3863"/>
        <p:guide orient="horz" pos="7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be51f5b8c4_5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g1be51f5b8c4_5_4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304" name="Google Shape;304;g1be51f5b8c4_5_4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be51f5b8c4_5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g1be51f5b8c4_5_4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321" name="Google Shape;321;g1be51f5b8c4_5_4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be51f5b8c4_5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g1be51f5b8c4_5_4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336" name="Google Shape;336;g1be51f5b8c4_5_4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be51f5b8c4_5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g1be51f5b8c4_5_4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352" name="Google Shape;352;g1be51f5b8c4_5_4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be51f5b8c4_5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7" name="Google Shape;367;g1be51f5b8c4_5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g1be51f5b8c4_5_2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5" name="Google Shape;38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e51f5b8c4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6" name="Google Shape;406;g1be51f5b8c4_2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진품 여부가 중요한 한정판 스니커즈의 </a:t>
            </a:r>
            <a:r>
              <a:rPr lang="ko-KR" sz="1400" b="1">
                <a:latin typeface="Arial"/>
                <a:ea typeface="Arial"/>
                <a:cs typeface="Arial"/>
                <a:sym typeface="Arial"/>
              </a:rPr>
              <a:t>인증여부와 거래 이력을 NFT에 담아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스니커즈라는 </a:t>
            </a:r>
            <a:r>
              <a:rPr lang="ko-KR" sz="1400" b="1">
                <a:latin typeface="Arial"/>
                <a:ea typeface="Arial"/>
                <a:cs typeface="Arial"/>
                <a:sym typeface="Arial"/>
              </a:rPr>
              <a:t>실물 자산에 디지털 자산으로써의 가치를 부여</a:t>
            </a:r>
            <a:r>
              <a:rPr lang="ko-KR" sz="1400">
                <a:latin typeface="Arial"/>
                <a:ea typeface="Arial"/>
                <a:cs typeface="Arial"/>
                <a:sym typeface="Arial"/>
              </a:rPr>
              <a:t>함</a:t>
            </a:r>
            <a:endParaRPr>
              <a:solidFill>
                <a:srgbClr val="D1CDC7"/>
              </a:solidFill>
              <a:highlight>
                <a:srgbClr val="181A1B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07" name="Google Shape;407;g1be51f5b8c4_2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a1d3436db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1" name="Google Shape;421;g1ba1d3436db_1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진품 여부가 중요한 한정판 스니커즈의 </a:t>
            </a:r>
            <a:r>
              <a:rPr lang="ko-KR" sz="1400" b="1">
                <a:latin typeface="Arial"/>
                <a:ea typeface="Arial"/>
                <a:cs typeface="Arial"/>
                <a:sym typeface="Arial"/>
              </a:rPr>
              <a:t>인증여부와 거래 이력을 NFT에 담아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1400">
                <a:latin typeface="Arial"/>
                <a:ea typeface="Arial"/>
                <a:cs typeface="Arial"/>
                <a:sym typeface="Arial"/>
              </a:rPr>
              <a:t>스니커즈라는 </a:t>
            </a:r>
            <a:r>
              <a:rPr lang="ko-KR" sz="1400" b="1">
                <a:latin typeface="Arial"/>
                <a:ea typeface="Arial"/>
                <a:cs typeface="Arial"/>
                <a:sym typeface="Arial"/>
              </a:rPr>
              <a:t>실물 자산에 디지털 자산으로써의 가치를 부여</a:t>
            </a:r>
            <a:r>
              <a:rPr lang="ko-KR" sz="1400">
                <a:latin typeface="Arial"/>
                <a:ea typeface="Arial"/>
                <a:cs typeface="Arial"/>
                <a:sym typeface="Arial"/>
              </a:rPr>
              <a:t>함</a:t>
            </a:r>
            <a:endParaRPr>
              <a:solidFill>
                <a:srgbClr val="D1CDC7"/>
              </a:solidFill>
              <a:highlight>
                <a:srgbClr val="181A1B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422" name="Google Shape;422;g1ba1d3436db_1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6" name="Google Shape;436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ba1d3436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g1ba1d3436db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400"/>
              <a:buFont typeface="Arial"/>
              <a:buNone/>
            </a:pPr>
            <a:endParaRPr sz="2000">
              <a:solidFill>
                <a:srgbClr val="11111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1ba1d3436db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ko-KR">
                <a:solidFill>
                  <a:srgbClr val="D1CDC7"/>
                </a:solidFill>
                <a:highlight>
                  <a:srgbClr val="181A1B"/>
                </a:highlight>
                <a:latin typeface="Nanum Gothic"/>
                <a:ea typeface="Nanum Gothic"/>
                <a:cs typeface="Nanum Gothic"/>
                <a:sym typeface="Nanum Gothic"/>
              </a:rPr>
              <a:t>“기존 정품 인증서는 거래 상품과 분리돼 정품 인증서와 해당 상품을 일대일 매칭하기 어려울 뿐만 아니라, 구매한 신발을 다시 판매하더라도 같은 검증 단계를 거쳐야 했다”</a:t>
            </a:r>
            <a:br>
              <a:rPr lang="ko-KR">
                <a:solidFill>
                  <a:srgbClr val="D1CDC7"/>
                </a:solidFill>
                <a:highlight>
                  <a:srgbClr val="181A1B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rgbClr val="D1CDC7"/>
                </a:solidFill>
                <a:highlight>
                  <a:srgbClr val="181A1B"/>
                </a:highlight>
                <a:latin typeface="Nanum Gothic"/>
                <a:ea typeface="Nanum Gothic"/>
                <a:cs typeface="Nanum Gothic"/>
                <a:sym typeface="Nanum Gothic"/>
              </a:rPr>
              <a:t>스니커즈를 구매하면 같이 발급되는 NFT에 상품 정보, 이미지, 소유자 정보 등 거래 관련 데이터가 기록된다.</a:t>
            </a:r>
            <a:br>
              <a:rPr lang="ko-KR">
                <a:solidFill>
                  <a:srgbClr val="D1CDC7"/>
                </a:solidFill>
                <a:highlight>
                  <a:srgbClr val="181A1B"/>
                </a:highlight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>
                <a:solidFill>
                  <a:srgbClr val="D1CDC7"/>
                </a:solidFill>
                <a:highlight>
                  <a:srgbClr val="181A1B"/>
                </a:highlight>
                <a:latin typeface="Nanum Gothic"/>
                <a:ea typeface="Nanum Gothic"/>
                <a:cs typeface="Nanum Gothic"/>
                <a:sym typeface="Nanum Gothic"/>
              </a:rPr>
              <a:t>“자신이 구매한 상품의 NFT를 언제든 확인할 수 있게 되고 NFT로 개인의 소유권을 보장하고, 가품 유통 문제를 점진적으로 해결할 수 있기를 기대한다”고 말했다.</a:t>
            </a:r>
            <a:endParaRPr/>
          </a:p>
        </p:txBody>
      </p:sp>
      <p:sp>
        <p:nvSpPr>
          <p:cNvPr id="263" name="Google Shape;26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e51f5b8c4_5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https://www.youtube.com/watch?v=HP62ZQ4Jyls </a:t>
            </a:r>
          </a:p>
        </p:txBody>
      </p:sp>
      <p:sp>
        <p:nvSpPr>
          <p:cNvPr id="273" name="Google Shape;273;g1be51f5b8c4_5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be51f5b8c4_5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8" name="Google Shape;288;g1be51f5b8c4_5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289" name="Google Shape;289;g1be51f5b8c4_5_3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bg>
      <p:bgPr>
        <a:solidFill>
          <a:srgbClr val="A50034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사용자 지정 레이아웃">
  <p:cSld name="3_사용자 지정 레이아웃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6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08" name="Google Shape;108;p36"/>
          <p:cNvSpPr/>
          <p:nvPr/>
        </p:nvSpPr>
        <p:spPr>
          <a:xfrm>
            <a:off x="241738" y="230819"/>
            <a:ext cx="11708524" cy="6411719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사용자 지정 레이아웃">
  <p:cSld name="16_사용자 지정 레이아웃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7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11" name="Google Shape;111;p37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p37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113" name="Google Shape;113;p37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7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7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7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7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7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Google Shape;119;p37"/>
          <p:cNvGrpSpPr/>
          <p:nvPr/>
        </p:nvGrpSpPr>
        <p:grpSpPr>
          <a:xfrm>
            <a:off x="9292963" y="122058"/>
            <a:ext cx="2704243" cy="329360"/>
            <a:chOff x="8727330" y="118025"/>
            <a:chExt cx="2704243" cy="329360"/>
          </a:xfrm>
        </p:grpSpPr>
        <p:pic>
          <p:nvPicPr>
            <p:cNvPr id="120" name="Google Shape;120;p37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27330" y="166234"/>
              <a:ext cx="1590297" cy="2488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p37"/>
            <p:cNvSpPr/>
            <p:nvPr/>
          </p:nvSpPr>
          <p:spPr>
            <a:xfrm>
              <a:off x="10364050" y="118025"/>
              <a:ext cx="281035" cy="304262"/>
            </a:xfrm>
            <a:prstGeom prst="mathMultiply">
              <a:avLst>
                <a:gd name="adj1" fmla="val 10663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2" name="Google Shape;122;p37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691509" y="166234"/>
              <a:ext cx="740064" cy="2811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사용자 지정 레이아웃">
  <p:cSld name="7_사용자 지정 레이아웃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8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25" name="Google Shape;125;p38"/>
          <p:cNvSpPr/>
          <p:nvPr/>
        </p:nvSpPr>
        <p:spPr>
          <a:xfrm>
            <a:off x="-124287" y="559293"/>
            <a:ext cx="12517514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" name="Google Shape;126;p38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127" name="Google Shape;127;p38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38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9" name="Google Shape;129;p38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0" name="Google Shape;130;p38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131" name="Google Shape;131;p38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8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8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8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8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8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사용자 지정 레이아웃">
  <p:cSld name="13_사용자 지정 레이아웃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9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39" name="Google Shape;139;p39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39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141" name="Google Shape;141;p39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9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9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9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9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9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" name="Google Shape;147;p39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148" name="Google Shape;148;p39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39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0" name="Google Shape;150;p39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사용자 지정 레이아웃">
  <p:cSld name="1_사용자 지정 레이아웃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 1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be51f5b8c4_5_27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Char char="●"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1be51f5b8c4_5_27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g1be51f5b8c4_5_27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1be51f5b8c4_5_2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1be51f5b8c4_5_2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>
  <p:cSld name="사용자 지정 레이아웃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4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4" name="Google Shape;14;p24"/>
          <p:cNvSpPr/>
          <p:nvPr/>
        </p:nvSpPr>
        <p:spPr>
          <a:xfrm>
            <a:off x="241738" y="230819"/>
            <a:ext cx="11708524" cy="6411719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사용자 지정 레이아웃">
  <p:cSld name="9_사용자 지정 레이아웃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7" name="Google Shape;17;p25"/>
          <p:cNvSpPr/>
          <p:nvPr/>
        </p:nvSpPr>
        <p:spPr>
          <a:xfrm>
            <a:off x="-177553" y="559293"/>
            <a:ext cx="12570780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" name="Google Shape;18;p25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19" name="Google Shape;19;p25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Google Shape;20;p25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" name="Google Shape;21;p25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" name="Google Shape;22;p25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23" name="Google Shape;23;p25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5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5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5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5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5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사용자 지정 레이아웃">
  <p:cSld name="10_사용자 지정 레이아웃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31" name="Google Shape;31;p26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32;p26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33" name="Google Shape;33;p26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6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6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6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6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6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26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40" name="Google Shape;40;p26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" name="Google Shape;41;p26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2" name="Google Shape;42;p26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사용자 지정 레이아웃">
  <p:cSld name="11_사용자 지정 레이아웃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1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5" name="Google Shape;45;p31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31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47" name="Google Shape;47;p31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1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1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1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1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1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31"/>
          <p:cNvGrpSpPr/>
          <p:nvPr/>
        </p:nvGrpSpPr>
        <p:grpSpPr>
          <a:xfrm>
            <a:off x="9292963" y="122058"/>
            <a:ext cx="2704243" cy="329360"/>
            <a:chOff x="8727330" y="118025"/>
            <a:chExt cx="2704243" cy="329360"/>
          </a:xfrm>
        </p:grpSpPr>
        <p:pic>
          <p:nvPicPr>
            <p:cNvPr id="54" name="Google Shape;54;p31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27330" y="166234"/>
              <a:ext cx="1590297" cy="2488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" name="Google Shape;55;p31"/>
            <p:cNvSpPr/>
            <p:nvPr/>
          </p:nvSpPr>
          <p:spPr>
            <a:xfrm>
              <a:off x="10364050" y="118025"/>
              <a:ext cx="281035" cy="304262"/>
            </a:xfrm>
            <a:prstGeom prst="mathMultiply">
              <a:avLst>
                <a:gd name="adj1" fmla="val 10663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6" name="Google Shape;56;p31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691509" y="166234"/>
              <a:ext cx="740064" cy="2811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사용자 지정 레이아웃">
  <p:cSld name="14_사용자 지정 레이아웃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2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59" name="Google Shape;59;p32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32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61" name="Google Shape;61;p32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2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2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2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2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2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" name="Google Shape;67;p32"/>
          <p:cNvGrpSpPr/>
          <p:nvPr/>
        </p:nvGrpSpPr>
        <p:grpSpPr>
          <a:xfrm>
            <a:off x="9292963" y="122058"/>
            <a:ext cx="2704243" cy="329360"/>
            <a:chOff x="8727330" y="118025"/>
            <a:chExt cx="2704243" cy="329360"/>
          </a:xfrm>
        </p:grpSpPr>
        <p:pic>
          <p:nvPicPr>
            <p:cNvPr id="68" name="Google Shape;68;p32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27330" y="166234"/>
              <a:ext cx="1590297" cy="2488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" name="Google Shape;69;p32"/>
            <p:cNvSpPr/>
            <p:nvPr/>
          </p:nvSpPr>
          <p:spPr>
            <a:xfrm>
              <a:off x="10364050" y="118025"/>
              <a:ext cx="281035" cy="304262"/>
            </a:xfrm>
            <a:prstGeom prst="mathMultiply">
              <a:avLst>
                <a:gd name="adj1" fmla="val 10663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70" name="Google Shape;70;p32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691509" y="166234"/>
              <a:ext cx="740064" cy="2811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사용자 지정 레이아웃">
  <p:cSld name="15_사용자 지정 레이아웃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3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73" name="Google Shape;73;p33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Google Shape;74;p33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75" name="Google Shape;75;p33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3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3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3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3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3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" name="Google Shape;81;p33"/>
          <p:cNvGrpSpPr/>
          <p:nvPr/>
        </p:nvGrpSpPr>
        <p:grpSpPr>
          <a:xfrm>
            <a:off x="9292963" y="122058"/>
            <a:ext cx="2704243" cy="329360"/>
            <a:chOff x="8727330" y="118025"/>
            <a:chExt cx="2704243" cy="329360"/>
          </a:xfrm>
        </p:grpSpPr>
        <p:pic>
          <p:nvPicPr>
            <p:cNvPr id="82" name="Google Shape;82;p33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27330" y="166234"/>
              <a:ext cx="1590297" cy="2488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33"/>
            <p:cNvSpPr/>
            <p:nvPr/>
          </p:nvSpPr>
          <p:spPr>
            <a:xfrm>
              <a:off x="10364050" y="118025"/>
              <a:ext cx="281035" cy="304262"/>
            </a:xfrm>
            <a:prstGeom prst="mathMultiply">
              <a:avLst>
                <a:gd name="adj1" fmla="val 10663"/>
              </a:avLst>
            </a:pr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4" name="Google Shape;84;p33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691509" y="166234"/>
              <a:ext cx="740064" cy="2811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사용자 지정 레이아웃">
  <p:cSld name="12_사용자 지정 레이아웃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4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87" name="Google Shape;87;p34"/>
          <p:cNvSpPr/>
          <p:nvPr/>
        </p:nvSpPr>
        <p:spPr>
          <a:xfrm>
            <a:off x="-177553" y="559293"/>
            <a:ext cx="12570780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34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89" name="Google Shape;89;p34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" name="Google Shape;90;p34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1" name="Google Shape;91;p34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사용자 지정 레이아웃">
  <p:cSld name="8_사용자 지정 레이아웃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5"/>
          <p:cNvSpPr txBox="1">
            <a:spLocks noGrp="1"/>
          </p:cNvSpPr>
          <p:nvPr>
            <p:ph type="sldNum" idx="12"/>
          </p:nvPr>
        </p:nvSpPr>
        <p:spPr>
          <a:xfrm>
            <a:off x="8610600" y="65665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94" name="Google Shape;94;p35"/>
          <p:cNvSpPr/>
          <p:nvPr/>
        </p:nvSpPr>
        <p:spPr>
          <a:xfrm>
            <a:off x="-266330" y="559293"/>
            <a:ext cx="12695068" cy="6083245"/>
          </a:xfrm>
          <a:prstGeom prst="roundRect">
            <a:avLst>
              <a:gd name="adj" fmla="val 3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35"/>
          <p:cNvGrpSpPr/>
          <p:nvPr/>
        </p:nvGrpSpPr>
        <p:grpSpPr>
          <a:xfrm>
            <a:off x="419859" y="193523"/>
            <a:ext cx="1037850" cy="186431"/>
            <a:chOff x="3092037" y="176039"/>
            <a:chExt cx="1037850" cy="186431"/>
          </a:xfrm>
        </p:grpSpPr>
        <p:sp>
          <p:nvSpPr>
            <p:cNvPr id="96" name="Google Shape;96;p35"/>
            <p:cNvSpPr/>
            <p:nvPr/>
          </p:nvSpPr>
          <p:spPr>
            <a:xfrm>
              <a:off x="3092037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35"/>
            <p:cNvSpPr/>
            <p:nvPr/>
          </p:nvSpPr>
          <p:spPr>
            <a:xfrm>
              <a:off x="3262321" y="176039"/>
              <a:ext cx="186431" cy="186431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5"/>
            <p:cNvSpPr/>
            <p:nvPr/>
          </p:nvSpPr>
          <p:spPr>
            <a:xfrm>
              <a:off x="3432605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5"/>
            <p:cNvSpPr/>
            <p:nvPr/>
          </p:nvSpPr>
          <p:spPr>
            <a:xfrm>
              <a:off x="3602889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5"/>
            <p:cNvSpPr/>
            <p:nvPr/>
          </p:nvSpPr>
          <p:spPr>
            <a:xfrm>
              <a:off x="3773173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5"/>
            <p:cNvSpPr/>
            <p:nvPr/>
          </p:nvSpPr>
          <p:spPr>
            <a:xfrm>
              <a:off x="3943456" y="176039"/>
              <a:ext cx="186431" cy="186431"/>
            </a:xfrm>
            <a:prstGeom prst="ellipse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35"/>
          <p:cNvGrpSpPr/>
          <p:nvPr/>
        </p:nvGrpSpPr>
        <p:grpSpPr>
          <a:xfrm>
            <a:off x="9340883" y="136142"/>
            <a:ext cx="2704243" cy="321295"/>
            <a:chOff x="867104" y="1669333"/>
            <a:chExt cx="7956281" cy="945298"/>
          </a:xfrm>
        </p:grpSpPr>
        <p:pic>
          <p:nvPicPr>
            <p:cNvPr id="103" name="Google Shape;103;p35" descr="코오롱FnC │ KOLON Fashion n Cultur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67104" y="1787441"/>
              <a:ext cx="4678887" cy="7320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35"/>
            <p:cNvSpPr/>
            <p:nvPr/>
          </p:nvSpPr>
          <p:spPr>
            <a:xfrm>
              <a:off x="5682577" y="1669333"/>
              <a:ext cx="826845" cy="895185"/>
            </a:xfrm>
            <a:prstGeom prst="mathMultiply">
              <a:avLst>
                <a:gd name="adj1" fmla="val 10663"/>
              </a:avLst>
            </a:pr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5" name="Google Shape;105;p35" descr="텍스트, 클립아트이(가) 표시된 사진&#10;&#10;자동 생성된 설명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646008" y="1787441"/>
              <a:ext cx="2177377" cy="82719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003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video" Target="https://www.youtube.com/embed/HP62ZQ4Jyls?feature=oembed" TargetMode="Externa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0000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"/>
          <p:cNvSpPr txBox="1">
            <a:spLocks noGrp="1"/>
          </p:cNvSpPr>
          <p:nvPr>
            <p:ph type="ctrTitle"/>
          </p:nvPr>
        </p:nvSpPr>
        <p:spPr>
          <a:xfrm>
            <a:off x="-151495" y="2057054"/>
            <a:ext cx="6972600" cy="1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ko-KR" sz="3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Nanum Gothic"/>
                <a:sym typeface="Nanum Gothic"/>
              </a:rPr>
              <a:t>LG </a:t>
            </a:r>
            <a:r>
              <a:rPr lang="ko-KR" sz="32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Nanum Gothic"/>
                <a:sym typeface="Nanum Gothic"/>
              </a:rPr>
              <a:t>Styler</a:t>
            </a:r>
            <a:r>
              <a:rPr lang="ko-KR" sz="3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Nanum Gothic"/>
                <a:sym typeface="Nanum Gothic"/>
              </a:rPr>
              <a:t> </a:t>
            </a:r>
            <a:r>
              <a:rPr lang="ko-KR" sz="32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Nanum Gothic"/>
                <a:sym typeface="Nanum Gothic"/>
              </a:rPr>
              <a:t>ShoeCase</a:t>
            </a:r>
            <a:r>
              <a:rPr lang="ko-KR" sz="3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Nanum Gothic"/>
                <a:sym typeface="Nanum Gothic"/>
              </a:rPr>
              <a:t> 가상화 프로젝트</a:t>
            </a:r>
            <a:endParaRPr sz="3200" b="1" i="0" u="none" strike="noStrike" cap="none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cs typeface="Nanum Gothic"/>
              <a:sym typeface="Nanum Gothic"/>
            </a:endParaRPr>
          </a:p>
        </p:txBody>
      </p:sp>
      <p:sp>
        <p:nvSpPr>
          <p:cNvPr id="165" name="Google Shape;165;p1"/>
          <p:cNvSpPr txBox="1"/>
          <p:nvPr/>
        </p:nvSpPr>
        <p:spPr>
          <a:xfrm>
            <a:off x="1809554" y="4193640"/>
            <a:ext cx="3050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ko-KR" sz="1800" dirty="0" err="1">
                <a:solidFill>
                  <a:srgbClr val="D8D8D8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Nanum Gothic"/>
                <a:sym typeface="Nanum Gothic"/>
              </a:rPr>
              <a:t>MetaKicks</a:t>
            </a:r>
            <a:endParaRPr sz="1800" i="0" u="none" strike="noStrike" cap="none" dirty="0">
              <a:solidFill>
                <a:srgbClr val="D8D8D8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Nanum Gothic"/>
              <a:sym typeface="Nanum Gothic"/>
            </a:endParaRPr>
          </a:p>
        </p:txBody>
      </p:sp>
      <p:sp>
        <p:nvSpPr>
          <p:cNvPr id="166" name="Google Shape;166;p1"/>
          <p:cNvSpPr txBox="1"/>
          <p:nvPr/>
        </p:nvSpPr>
        <p:spPr>
          <a:xfrm>
            <a:off x="395855" y="4635752"/>
            <a:ext cx="610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ko-KR" sz="1800" i="0" u="none" strike="noStrike" cap="none" dirty="0">
                <a:solidFill>
                  <a:srgbClr val="FFFFFF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Nanum Gothic"/>
                <a:sym typeface="Nanum Gothic"/>
              </a:rPr>
              <a:t>권지현 김영환 이지윤 정영호</a:t>
            </a:r>
            <a:endParaRPr sz="1800" i="0" u="none" strike="noStrike" cap="none" dirty="0">
              <a:solidFill>
                <a:srgbClr val="FFFFFF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Nanum Gothic"/>
              <a:sym typeface="Nanum Gothic"/>
            </a:endParaRPr>
          </a:p>
        </p:txBody>
      </p:sp>
      <p:cxnSp>
        <p:nvCxnSpPr>
          <p:cNvPr id="167" name="Google Shape;167;p1"/>
          <p:cNvCxnSpPr/>
          <p:nvPr/>
        </p:nvCxnSpPr>
        <p:spPr>
          <a:xfrm>
            <a:off x="5" y="4560285"/>
            <a:ext cx="6669600" cy="2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68" name="Google Shape;16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6950" y="0"/>
            <a:ext cx="5485052" cy="6857999"/>
          </a:xfrm>
          <a:prstGeom prst="rect">
            <a:avLst/>
          </a:prstGeom>
          <a:noFill/>
          <a:ln w="9525" cap="flat" cmpd="sng">
            <a:solidFill>
              <a:srgbClr val="262626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4450" y="1071300"/>
            <a:ext cx="1580700" cy="15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be51f5b8c4_5_403"/>
          <p:cNvSpPr txBox="1"/>
          <p:nvPr/>
        </p:nvSpPr>
        <p:spPr>
          <a:xfrm>
            <a:off x="-248161" y="45573"/>
            <a:ext cx="5493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기능 소개</a:t>
            </a:r>
            <a:endParaRPr sz="2400" b="1" i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307" name="Google Shape;307;g1be51f5b8c4_5_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8" name="Google Shape;308;g1be51f5b8c4_5_403"/>
          <p:cNvGrpSpPr/>
          <p:nvPr/>
        </p:nvGrpSpPr>
        <p:grpSpPr>
          <a:xfrm>
            <a:off x="2086885" y="1182378"/>
            <a:ext cx="2514847" cy="481137"/>
            <a:chOff x="8864385" y="1305746"/>
            <a:chExt cx="2217678" cy="561551"/>
          </a:xfrm>
        </p:grpSpPr>
        <p:sp>
          <p:nvSpPr>
            <p:cNvPr id="309" name="Google Shape;309;g1be51f5b8c4_5_403"/>
            <p:cNvSpPr/>
            <p:nvPr/>
          </p:nvSpPr>
          <p:spPr>
            <a:xfrm>
              <a:off x="8864385" y="1305746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g1be51f5b8c4_5_403"/>
            <p:cNvSpPr/>
            <p:nvPr/>
          </p:nvSpPr>
          <p:spPr>
            <a:xfrm>
              <a:off x="10826163" y="1317097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g1be51f5b8c4_5_403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1be51f5b8c4_5_403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웹페이지 구현 – </a:t>
            </a: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검색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13" name="Google Shape;313;g1be51f5b8c4_5_403"/>
          <p:cNvSpPr/>
          <p:nvPr/>
        </p:nvSpPr>
        <p:spPr>
          <a:xfrm>
            <a:off x="220800" y="2567525"/>
            <a:ext cx="4637400" cy="2005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&lt;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검색 기능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&gt;</a:t>
            </a:r>
            <a:endParaRPr sz="200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원하는 신발을 찾기 위해 검색창에 이름을 입력하면 관련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검색 결과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StockX에서 받아 화면에 렌더링해 보여줌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cxnSp>
        <p:nvCxnSpPr>
          <p:cNvPr id="314" name="Google Shape;314;g1be51f5b8c4_5_403"/>
          <p:cNvCxnSpPr/>
          <p:nvPr/>
        </p:nvCxnSpPr>
        <p:spPr>
          <a:xfrm flipH="1">
            <a:off x="4781693" y="3488493"/>
            <a:ext cx="1087500" cy="335400"/>
          </a:xfrm>
          <a:prstGeom prst="bentConnector3">
            <a:avLst>
              <a:gd name="adj1" fmla="val 49997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pic>
        <p:nvPicPr>
          <p:cNvPr id="315" name="Google Shape;315;g1be51f5b8c4_5_4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7867" y="1319150"/>
            <a:ext cx="4949685" cy="2326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g1be51f5b8c4_5_40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-</a:t>
            </a:r>
            <a:endParaRPr/>
          </a:p>
        </p:txBody>
      </p:sp>
      <p:pic>
        <p:nvPicPr>
          <p:cNvPr id="317" name="Google Shape;317;g1be51f5b8c4_5_4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875" y="3983175"/>
            <a:ext cx="4949675" cy="2403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be51f5b8c4_5_424"/>
          <p:cNvSpPr txBox="1"/>
          <p:nvPr/>
        </p:nvSpPr>
        <p:spPr>
          <a:xfrm>
            <a:off x="-248161" y="45573"/>
            <a:ext cx="5493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기능 소개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324" name="Google Shape;324;g1be51f5b8c4_5_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" name="Google Shape;325;g1be51f5b8c4_5_424"/>
          <p:cNvGrpSpPr/>
          <p:nvPr/>
        </p:nvGrpSpPr>
        <p:grpSpPr>
          <a:xfrm>
            <a:off x="2086885" y="1182378"/>
            <a:ext cx="2514847" cy="481137"/>
            <a:chOff x="8864385" y="1305746"/>
            <a:chExt cx="2217678" cy="561551"/>
          </a:xfrm>
        </p:grpSpPr>
        <p:sp>
          <p:nvSpPr>
            <p:cNvPr id="326" name="Google Shape;326;g1be51f5b8c4_5_424"/>
            <p:cNvSpPr/>
            <p:nvPr/>
          </p:nvSpPr>
          <p:spPr>
            <a:xfrm>
              <a:off x="8864385" y="1305746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g1be51f5b8c4_5_424"/>
            <p:cNvSpPr/>
            <p:nvPr/>
          </p:nvSpPr>
          <p:spPr>
            <a:xfrm>
              <a:off x="10826163" y="1317097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g1be51f5b8c4_5_424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1be51f5b8c4_5_424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웹페이지 구현 – </a:t>
            </a: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정보 확인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30" name="Google Shape;330;g1be51f5b8c4_5_424"/>
          <p:cNvSpPr/>
          <p:nvPr/>
        </p:nvSpPr>
        <p:spPr>
          <a:xfrm>
            <a:off x="181850" y="2187750"/>
            <a:ext cx="4676400" cy="3241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&lt;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정보 실시간 조회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&gt;</a:t>
            </a:r>
            <a:endParaRPr sz="22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i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-KR" sz="1800" i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신발의 여러 사진과 이름</a:t>
            </a:r>
            <a:endParaRPr sz="1800" i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-KR" sz="1800" i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환율이 적용된 원화 가격</a:t>
            </a:r>
            <a:endParaRPr sz="1800" i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-KR" sz="1800" i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사이즈별 판매 유무와 가격</a:t>
            </a:r>
            <a:endParaRPr sz="1800" i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ko-KR" sz="1800" i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 종류, 스타일ID, 출시일, 발매가 등 디테일한 정보</a:t>
            </a:r>
            <a:endParaRPr sz="1800" i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331" name="Google Shape;331;g1be51f5b8c4_5_424"/>
          <p:cNvCxnSpPr/>
          <p:nvPr/>
        </p:nvCxnSpPr>
        <p:spPr>
          <a:xfrm flipH="1">
            <a:off x="4781693" y="3488493"/>
            <a:ext cx="1087500" cy="335400"/>
          </a:xfrm>
          <a:prstGeom prst="bentConnector3">
            <a:avLst>
              <a:gd name="adj1" fmla="val 49997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pic>
        <p:nvPicPr>
          <p:cNvPr id="332" name="Google Shape;332;g1be51f5b8c4_5_4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7801" y="2035794"/>
            <a:ext cx="7264901" cy="3545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be51f5b8c4_5_438"/>
          <p:cNvSpPr txBox="1"/>
          <p:nvPr/>
        </p:nvSpPr>
        <p:spPr>
          <a:xfrm>
            <a:off x="-248161" y="45573"/>
            <a:ext cx="5493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기능 소개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339" name="Google Shape;339;g1be51f5b8c4_5_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g1be51f5b8c4_5_438"/>
          <p:cNvGrpSpPr/>
          <p:nvPr/>
        </p:nvGrpSpPr>
        <p:grpSpPr>
          <a:xfrm>
            <a:off x="2086885" y="1182378"/>
            <a:ext cx="2514847" cy="481137"/>
            <a:chOff x="8864385" y="1305746"/>
            <a:chExt cx="2217678" cy="561551"/>
          </a:xfrm>
        </p:grpSpPr>
        <p:sp>
          <p:nvSpPr>
            <p:cNvPr id="341" name="Google Shape;341;g1be51f5b8c4_5_438"/>
            <p:cNvSpPr/>
            <p:nvPr/>
          </p:nvSpPr>
          <p:spPr>
            <a:xfrm>
              <a:off x="8864385" y="1305746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g1be51f5b8c4_5_438"/>
            <p:cNvSpPr/>
            <p:nvPr/>
          </p:nvSpPr>
          <p:spPr>
            <a:xfrm>
              <a:off x="10826163" y="1317097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3" name="Google Shape;343;g1be51f5b8c4_5_438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1be51f5b8c4_5_438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웹페이지 구현 – </a:t>
            </a: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내 신발장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45" name="Google Shape;345;g1be51f5b8c4_5_438"/>
          <p:cNvSpPr/>
          <p:nvPr/>
        </p:nvSpPr>
        <p:spPr>
          <a:xfrm>
            <a:off x="0" y="2567524"/>
            <a:ext cx="4843600" cy="229630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&lt;</a:t>
            </a: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내 신발장</a:t>
            </a: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&gt;</a:t>
            </a:r>
            <a:endParaRPr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자신이 보유한 LG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ShoeCase에</a:t>
            </a:r>
            <a:b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등록된 신발들의 상세 정보를 확인할 뿐만 아니라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</a:t>
            </a:r>
            <a:endParaRPr lang="en-US" altLang="ko-KR" sz="18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온도와 습도를 조절하는 기능을 연동해  실시간으로 신발들의 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온도와 습도를 확인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하고 관리</a:t>
            </a:r>
            <a:endParaRPr sz="18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346" name="Google Shape;346;g1be51f5b8c4_5_438"/>
          <p:cNvCxnSpPr/>
          <p:nvPr/>
        </p:nvCxnSpPr>
        <p:spPr>
          <a:xfrm flipH="1">
            <a:off x="4781625" y="3495975"/>
            <a:ext cx="1513800" cy="327900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pic>
        <p:nvPicPr>
          <p:cNvPr id="347" name="Google Shape;347;g1be51f5b8c4_5_4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5484" y="2065925"/>
            <a:ext cx="6423406" cy="31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g1be51f5b8c4_5_4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5492" y="1486755"/>
            <a:ext cx="6423398" cy="4141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be51f5b8c4_5_459"/>
          <p:cNvSpPr txBox="1"/>
          <p:nvPr/>
        </p:nvSpPr>
        <p:spPr>
          <a:xfrm>
            <a:off x="-248161" y="45573"/>
            <a:ext cx="5493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기능 소개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355" name="Google Shape;355;g1be51f5b8c4_5_4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g1be51f5b8c4_5_459"/>
          <p:cNvGrpSpPr/>
          <p:nvPr/>
        </p:nvGrpSpPr>
        <p:grpSpPr>
          <a:xfrm>
            <a:off x="2086885" y="1182378"/>
            <a:ext cx="2514847" cy="481137"/>
            <a:chOff x="8864385" y="1305746"/>
            <a:chExt cx="2217678" cy="561551"/>
          </a:xfrm>
        </p:grpSpPr>
        <p:sp>
          <p:nvSpPr>
            <p:cNvPr id="357" name="Google Shape;357;g1be51f5b8c4_5_459"/>
            <p:cNvSpPr/>
            <p:nvPr/>
          </p:nvSpPr>
          <p:spPr>
            <a:xfrm>
              <a:off x="8864385" y="1305746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g1be51f5b8c4_5_459"/>
            <p:cNvSpPr/>
            <p:nvPr/>
          </p:nvSpPr>
          <p:spPr>
            <a:xfrm>
              <a:off x="10826163" y="1317097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" name="Google Shape;359;g1be51f5b8c4_5_459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1be51f5b8c4_5_459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웹페이지 구현 – </a:t>
            </a: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다른 유저의 신발장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61" name="Google Shape;361;g1be51f5b8c4_5_459"/>
          <p:cNvSpPr/>
          <p:nvPr/>
        </p:nvSpPr>
        <p:spPr>
          <a:xfrm>
            <a:off x="422851" y="2567531"/>
            <a:ext cx="4435500" cy="2005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&lt;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유저 ID 검색</a:t>
            </a:r>
            <a:r>
              <a:rPr lang="ko-KR" sz="22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&gt;</a:t>
            </a:r>
            <a:endParaRPr sz="200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Styler ShoeCase를 가진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유저들끼리</a:t>
            </a:r>
            <a:endParaRPr sz="1800" b="1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ID를 검색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해 서로의 컬렉션을 공유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362" name="Google Shape;362;g1be51f5b8c4_5_459"/>
          <p:cNvCxnSpPr/>
          <p:nvPr/>
        </p:nvCxnSpPr>
        <p:spPr>
          <a:xfrm flipH="1">
            <a:off x="4915843" y="3461693"/>
            <a:ext cx="1536000" cy="396000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pic>
        <p:nvPicPr>
          <p:cNvPr id="363" name="Google Shape;363;g1be51f5b8c4_5_4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3928" y="1585329"/>
            <a:ext cx="5954925" cy="350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g1be51f5b8c4_5_4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6550" y="2007691"/>
            <a:ext cx="6983050" cy="343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be51f5b8c4_5_283"/>
          <p:cNvSpPr txBox="1"/>
          <p:nvPr/>
        </p:nvSpPr>
        <p:spPr>
          <a:xfrm>
            <a:off x="-1731279" y="15722"/>
            <a:ext cx="7359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결론 및 제언</a:t>
            </a:r>
            <a:r>
              <a:rPr lang="ko-KR" sz="20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371" name="Google Shape;371;g1be51f5b8c4_5_283"/>
          <p:cNvSpPr txBox="1"/>
          <p:nvPr/>
        </p:nvSpPr>
        <p:spPr>
          <a:xfrm>
            <a:off x="12625" y="1345004"/>
            <a:ext cx="7098294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600"/>
              <a:buFont typeface="Noto Sans Symbols"/>
              <a:buChar char="●"/>
            </a:pPr>
            <a:r>
              <a:rPr lang="ko-KR" sz="18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MZ세대</a:t>
            </a:r>
            <a:r>
              <a:rPr lang="ko-KR" sz="18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한정판 </a:t>
            </a:r>
            <a:r>
              <a:rPr lang="ko-KR" sz="18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8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8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활성화와 LG </a:t>
            </a:r>
            <a:r>
              <a:rPr lang="ko-KR" sz="18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8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</a:t>
            </a: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72" name="Google Shape;372;g1be51f5b8c4_5_283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be51f5b8c4_5_283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결론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74" name="Google Shape;374;g1be51f5b8c4_5_283"/>
          <p:cNvSpPr/>
          <p:nvPr/>
        </p:nvSpPr>
        <p:spPr>
          <a:xfrm>
            <a:off x="58285" y="1707969"/>
            <a:ext cx="7052633" cy="47701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g1be51f5b8c4_5_283"/>
          <p:cNvSpPr txBox="1"/>
          <p:nvPr/>
        </p:nvSpPr>
        <p:spPr>
          <a:xfrm>
            <a:off x="32881" y="1924354"/>
            <a:ext cx="5997000" cy="1846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국내외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, 수집 문화 폭발적 증가세</a:t>
            </a:r>
            <a:b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endParaRPr sz="1800" b="1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단순히 보관이 아닌 전시의 기능까지 갖춘</a:t>
            </a:r>
            <a:b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의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출시로 인해</a:t>
            </a:r>
            <a:b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개성이 뚜렷한 20~30대의 니즈를 충족</a:t>
            </a:r>
            <a:endParaRPr sz="18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lt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76" name="Google Shape;376;g1be51f5b8c4_5_283"/>
          <p:cNvSpPr txBox="1"/>
          <p:nvPr/>
        </p:nvSpPr>
        <p:spPr>
          <a:xfrm>
            <a:off x="12614" y="3500880"/>
            <a:ext cx="56880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600"/>
              <a:buFont typeface="Noto Sans Symbols"/>
              <a:buChar char="●"/>
            </a:pPr>
            <a:r>
              <a:rPr lang="ko-KR" sz="1800" dirty="0">
                <a:solidFill>
                  <a:srgbClr val="BF9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가상 신발장 공유 플랫폼 METAKICKS</a:t>
            </a:r>
            <a:endParaRPr sz="1800" dirty="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77" name="Google Shape;377;g1be51f5b8c4_5_283"/>
          <p:cNvSpPr/>
          <p:nvPr/>
        </p:nvSpPr>
        <p:spPr>
          <a:xfrm>
            <a:off x="58267" y="3844387"/>
            <a:ext cx="5837400" cy="45600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1be51f5b8c4_5_283"/>
          <p:cNvSpPr txBox="1"/>
          <p:nvPr/>
        </p:nvSpPr>
        <p:spPr>
          <a:xfrm>
            <a:off x="12614" y="4135735"/>
            <a:ext cx="5997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다른 사람과 자신의 신발 컬렉션을 공유할 수 있는 플랫폼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METAKICKS로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자신의 가상 신발장을 등록하고 공유, 다른 유저의 신발장을 탐방</a:t>
            </a:r>
            <a:endParaRPr sz="18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379" name="Google Shape;379;g1be51f5b8c4_5_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g1be51f5b8c4_5_283"/>
          <p:cNvSpPr txBox="1"/>
          <p:nvPr/>
        </p:nvSpPr>
        <p:spPr>
          <a:xfrm>
            <a:off x="6238947" y="4218256"/>
            <a:ext cx="59970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가상 신발장을 통해서 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자신만의 취향이 담긴 신발장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을 만들고, </a:t>
            </a:r>
            <a:b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이를 공유하는 문화가 확산하여 패션 리더,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신발수집가들의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커뮤니티 형성</a:t>
            </a:r>
            <a:b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endParaRPr sz="1800" b="1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수요 증가 기대</a:t>
            </a:r>
            <a:b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endParaRPr sz="1800" b="1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pic>
        <p:nvPicPr>
          <p:cNvPr id="381" name="Google Shape;381;g1be51f5b8c4_5_2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9877" y="2505529"/>
            <a:ext cx="2733675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g1be51f5b8c4_5_2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5951" y="4245364"/>
            <a:ext cx="9525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0"/>
          <p:cNvSpPr txBox="1"/>
          <p:nvPr/>
        </p:nvSpPr>
        <p:spPr>
          <a:xfrm>
            <a:off x="-1731279" y="15722"/>
            <a:ext cx="7359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</a:t>
            </a:r>
            <a:r>
              <a:rPr lang="ko-KR" sz="24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결론 및 제언</a:t>
            </a:r>
            <a:r>
              <a:rPr lang="ko-KR" sz="2000" b="1" i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</a:t>
            </a:r>
            <a:endParaRPr sz="2400" b="1" i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389" name="Google Shape;389;p20"/>
          <p:cNvSpPr/>
          <p:nvPr/>
        </p:nvSpPr>
        <p:spPr>
          <a:xfrm>
            <a:off x="6567125" y="3965425"/>
            <a:ext cx="5114700" cy="22521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0"/>
          <p:cNvSpPr txBox="1"/>
          <p:nvPr/>
        </p:nvSpPr>
        <p:spPr>
          <a:xfrm>
            <a:off x="167133" y="1455090"/>
            <a:ext cx="56880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000"/>
              <a:buFont typeface="Noto Sans Symbols"/>
              <a:buChar char="●"/>
            </a:pPr>
            <a:r>
              <a:rPr lang="ko-KR" sz="200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앱 구현 후 LG ThinQ에 이식</a:t>
            </a: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91" name="Google Shape;391;p20"/>
          <p:cNvSpPr/>
          <p:nvPr/>
        </p:nvSpPr>
        <p:spPr>
          <a:xfrm>
            <a:off x="6653725" y="1348350"/>
            <a:ext cx="5028300" cy="2520000"/>
          </a:xfrm>
          <a:prstGeom prst="roundRect">
            <a:avLst>
              <a:gd name="adj" fmla="val 16667"/>
            </a:avLst>
          </a:prstGeom>
          <a:solidFill>
            <a:srgbClr val="FBE4D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283558" y="1035157"/>
            <a:ext cx="11624884" cy="478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0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향후 추가 기능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94" name="Google Shape;394;p20"/>
          <p:cNvSpPr txBox="1"/>
          <p:nvPr/>
        </p:nvSpPr>
        <p:spPr>
          <a:xfrm>
            <a:off x="6762531" y="1531312"/>
            <a:ext cx="2529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400"/>
              <a:buFont typeface="Noto Sans Symbols"/>
              <a:buChar char="●"/>
            </a:pPr>
            <a:r>
              <a:rPr lang="ko-KR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</a:t>
            </a:r>
            <a:r>
              <a:rPr lang="ko-KR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ThinQ</a:t>
            </a:r>
            <a:r>
              <a:rPr lang="ko-KR" sz="14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endParaRPr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95" name="Google Shape;395;p20"/>
          <p:cNvSpPr/>
          <p:nvPr/>
        </p:nvSpPr>
        <p:spPr>
          <a:xfrm>
            <a:off x="212786" y="1826158"/>
            <a:ext cx="5837400" cy="456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0"/>
          <p:cNvSpPr txBox="1"/>
          <p:nvPr/>
        </p:nvSpPr>
        <p:spPr>
          <a:xfrm>
            <a:off x="187381" y="2042542"/>
            <a:ext cx="59970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스마트폰에서 사용하는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ThinQ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앱은 가전제품의 제어와 관리는 물론 이와 연계된 서비스, 콘텐츠, 모바일 커머스를 지원함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thinQ 앱과 연동하여 편의성 증대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97" name="Google Shape;397;p20"/>
          <p:cNvSpPr txBox="1"/>
          <p:nvPr/>
        </p:nvSpPr>
        <p:spPr>
          <a:xfrm>
            <a:off x="187364" y="4113445"/>
            <a:ext cx="5688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2000"/>
              <a:buFont typeface="Noto Sans Symbols"/>
              <a:buChar char="●"/>
            </a:pPr>
            <a:r>
              <a:rPr lang="ko-KR" sz="2000">
                <a:solidFill>
                  <a:srgbClr val="BF9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가상 신발장 자동 등록 시스템</a:t>
            </a:r>
            <a:endParaRPr sz="20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398" name="Google Shape;398;p20"/>
          <p:cNvSpPr/>
          <p:nvPr/>
        </p:nvSpPr>
        <p:spPr>
          <a:xfrm>
            <a:off x="233017" y="4484512"/>
            <a:ext cx="5837400" cy="45600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0"/>
          <p:cNvSpPr txBox="1"/>
          <p:nvPr/>
        </p:nvSpPr>
        <p:spPr>
          <a:xfrm>
            <a:off x="187364" y="4547260"/>
            <a:ext cx="5997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Styler ShoeCase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에 실물 스니커즈를 보관함과 동시에, 스니커즈 고유의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 Code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이용해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가상 신발장에 자동 추가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되게 하는 기능 구현</a:t>
            </a:r>
            <a:endParaRPr sz="180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00" name="Google Shape;4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5675" y="1919812"/>
            <a:ext cx="3114900" cy="1730500"/>
          </a:xfrm>
          <a:prstGeom prst="rect">
            <a:avLst/>
          </a:prstGeom>
          <a:noFill/>
          <a:ln w="9525" cap="flat" cmpd="sng">
            <a:solidFill>
              <a:srgbClr val="A5003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02" name="Google Shape;4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5676" y="4383175"/>
            <a:ext cx="2999445" cy="1730500"/>
          </a:xfrm>
          <a:prstGeom prst="rect">
            <a:avLst/>
          </a:prstGeom>
          <a:noFill/>
          <a:ln w="9525" cap="flat" cmpd="sng">
            <a:solidFill>
              <a:srgbClr val="A5003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3" name="Google Shape;403;p20"/>
          <p:cNvSpPr txBox="1"/>
          <p:nvPr/>
        </p:nvSpPr>
        <p:spPr>
          <a:xfrm>
            <a:off x="6837856" y="4075387"/>
            <a:ext cx="2529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400"/>
              <a:buFont typeface="Noto Sans Symbols"/>
              <a:buChar char="●"/>
            </a:pPr>
            <a:r>
              <a:rPr lang="ko-KR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 Code</a:t>
            </a:r>
            <a:r>
              <a:rPr lang="ko-KR" sz="140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endParaRPr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be51f5b8c4_2_13"/>
          <p:cNvSpPr/>
          <p:nvPr/>
        </p:nvSpPr>
        <p:spPr>
          <a:xfrm>
            <a:off x="5973975" y="2042525"/>
            <a:ext cx="6052200" cy="3667500"/>
          </a:xfrm>
          <a:prstGeom prst="roundRect">
            <a:avLst>
              <a:gd name="adj" fmla="val 16667"/>
            </a:avLst>
          </a:prstGeom>
          <a:solidFill>
            <a:srgbClr val="FBE4D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be51f5b8c4_2_13"/>
          <p:cNvSpPr txBox="1"/>
          <p:nvPr/>
        </p:nvSpPr>
        <p:spPr>
          <a:xfrm>
            <a:off x="6819279" y="2194937"/>
            <a:ext cx="3748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400"/>
              <a:buFont typeface="Noto Sans Symbols"/>
              <a:buChar char="●"/>
            </a:pPr>
            <a:r>
              <a:rPr lang="ko-KR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 </a:t>
            </a:r>
            <a:r>
              <a:rPr lang="ko-KR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플랫폼</a:t>
            </a:r>
            <a:r>
              <a:rPr lang="ko-KR" sz="14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endParaRPr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11" name="Google Shape;411;g1be51f5b8c4_2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9806" y="2575950"/>
            <a:ext cx="4452675" cy="28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g1be51f5b8c4_2_13"/>
          <p:cNvSpPr txBox="1"/>
          <p:nvPr/>
        </p:nvSpPr>
        <p:spPr>
          <a:xfrm>
            <a:off x="-1731279" y="15722"/>
            <a:ext cx="7359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결론 및 제언</a:t>
            </a:r>
            <a:r>
              <a:rPr lang="ko-KR" sz="20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413" name="Google Shape;413;g1be51f5b8c4_2_13"/>
          <p:cNvSpPr txBox="1"/>
          <p:nvPr/>
        </p:nvSpPr>
        <p:spPr>
          <a:xfrm>
            <a:off x="76200" y="1388425"/>
            <a:ext cx="68469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75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2100"/>
              <a:buFont typeface="Noto Sans Symbols"/>
              <a:buChar char="●"/>
            </a:pPr>
            <a:r>
              <a:rPr lang="ko-KR" sz="2100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21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플랫폼과 제휴를 통해 NFT 인증서 발급 후 보관</a:t>
            </a: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C55A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414" name="Google Shape;414;g1be51f5b8c4_2_13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be51f5b8c4_2_13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향후 추가 기능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416" name="Google Shape;416;g1be51f5b8c4_2_13"/>
          <p:cNvSpPr/>
          <p:nvPr/>
        </p:nvSpPr>
        <p:spPr>
          <a:xfrm>
            <a:off x="212774" y="1826155"/>
            <a:ext cx="6424500" cy="477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be51f5b8c4_2_13"/>
          <p:cNvSpPr txBox="1"/>
          <p:nvPr/>
        </p:nvSpPr>
        <p:spPr>
          <a:xfrm>
            <a:off x="-41219" y="2042542"/>
            <a:ext cx="5997000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스니커즈를 구매하면 플랫폼에서 함께 발급되는 NFT에 상품 정보, 이미지, 거래 이력 등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거래 관련 데이터 기록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진품 여부가 중요한 한정판 스니커즈의 인증여부와 거래이력을 NFT에 담아 스니커즈라는 실물자산에 디지털 자산으로서의 가치를 부여함</a:t>
            </a: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구매한 스니커즈의 NFT를 언제든 확인하고,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개인의 소유권 보장과 가품 유통 문제를 점진적으로 해결 기대</a:t>
            </a:r>
            <a:endParaRPr sz="1800" b="1">
              <a:solidFill>
                <a:schemeClr val="lt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18" name="Google Shape;418;g1be51f5b8c4_2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ba1d3436db_1_24"/>
          <p:cNvSpPr txBox="1"/>
          <p:nvPr/>
        </p:nvSpPr>
        <p:spPr>
          <a:xfrm>
            <a:off x="-1731279" y="15722"/>
            <a:ext cx="7359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         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결론 및 제언</a:t>
            </a:r>
            <a:r>
              <a:rPr lang="ko-KR" sz="20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 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425" name="Google Shape;425;g1ba1d3436db_1_24"/>
          <p:cNvSpPr/>
          <p:nvPr/>
        </p:nvSpPr>
        <p:spPr>
          <a:xfrm>
            <a:off x="6070425" y="2289475"/>
            <a:ext cx="5917500" cy="34809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ba1d3436db_1_24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ba1d3436db_1_24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향후 추가 기능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428" name="Google Shape;428;g1ba1d3436db_1_24"/>
          <p:cNvSpPr txBox="1"/>
          <p:nvPr/>
        </p:nvSpPr>
        <p:spPr>
          <a:xfrm>
            <a:off x="187364" y="1580670"/>
            <a:ext cx="56880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2200"/>
              <a:buFont typeface="Noto Sans Symbols"/>
              <a:buChar char="●"/>
            </a:pPr>
            <a:r>
              <a:rPr lang="ko-KR" sz="2200">
                <a:solidFill>
                  <a:srgbClr val="BF9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메타버스로의 확장</a:t>
            </a:r>
            <a:endParaRPr sz="22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rgbClr val="BF9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429" name="Google Shape;429;g1ba1d3436db_1_24"/>
          <p:cNvSpPr/>
          <p:nvPr/>
        </p:nvSpPr>
        <p:spPr>
          <a:xfrm>
            <a:off x="233017" y="2046112"/>
            <a:ext cx="5837400" cy="45600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55A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g1ba1d3436db_1_24"/>
          <p:cNvSpPr txBox="1"/>
          <p:nvPr/>
        </p:nvSpPr>
        <p:spPr>
          <a:xfrm>
            <a:off x="32864" y="2587585"/>
            <a:ext cx="5997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Ifland, 제페토와 같은 메타버스에서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다른 유저의 신발장을 구경하는 기능을 추가,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댓글이나 해당 신발장 소유자와 채팅 기능을 통해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 매니아 타겟의 SNS 플랫폼으로의 성장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을 기대</a:t>
            </a:r>
            <a:endParaRPr sz="180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31" name="Google Shape;431;g1ba1d3436db_1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g1ba1d3436db_1_24"/>
          <p:cNvSpPr txBox="1"/>
          <p:nvPr/>
        </p:nvSpPr>
        <p:spPr>
          <a:xfrm>
            <a:off x="6383638" y="2459430"/>
            <a:ext cx="2926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400"/>
              <a:buFont typeface="Noto Sans Symbols"/>
              <a:buChar char="●"/>
            </a:pPr>
            <a:r>
              <a:rPr lang="ko-KR" dirty="0" err="1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Metaverse</a:t>
            </a:r>
            <a:r>
              <a:rPr lang="ko-KR" sz="1400" dirty="0">
                <a:solidFill>
                  <a:srgbClr val="C55A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endParaRPr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433" name="Google Shape;433;g1ba1d3436db_1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3220" y="3027570"/>
            <a:ext cx="4371909" cy="2309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1"/>
          <p:cNvSpPr txBox="1"/>
          <p:nvPr/>
        </p:nvSpPr>
        <p:spPr>
          <a:xfrm>
            <a:off x="3479260" y="3075057"/>
            <a:ext cx="523348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00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감사합니다</a:t>
            </a:r>
            <a:endParaRPr sz="400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"/>
          <p:cNvSpPr txBox="1"/>
          <p:nvPr/>
        </p:nvSpPr>
        <p:spPr>
          <a:xfrm>
            <a:off x="506447" y="323634"/>
            <a:ext cx="3520965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endParaRPr sz="44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6" name="Google Shape;176;p2"/>
          <p:cNvCxnSpPr/>
          <p:nvPr/>
        </p:nvCxnSpPr>
        <p:spPr>
          <a:xfrm rot="10800000">
            <a:off x="402211" y="3098680"/>
            <a:ext cx="11387578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"/>
          <p:cNvSpPr/>
          <p:nvPr/>
        </p:nvSpPr>
        <p:spPr>
          <a:xfrm>
            <a:off x="1220458" y="2976302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3194220" y="2976302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933132" y="2296965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2903675" y="2296965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 txBox="1"/>
          <p:nvPr/>
        </p:nvSpPr>
        <p:spPr>
          <a:xfrm>
            <a:off x="402200" y="3518425"/>
            <a:ext cx="204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관련 시장 분석</a:t>
            </a:r>
            <a:endParaRPr sz="20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82" name="Google Shape;182;p2"/>
          <p:cNvSpPr txBox="1"/>
          <p:nvPr/>
        </p:nvSpPr>
        <p:spPr>
          <a:xfrm>
            <a:off x="8408368" y="3544779"/>
            <a:ext cx="135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기능 소개</a:t>
            </a:r>
            <a:endParaRPr sz="20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964747" y="3002661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8674202" y="2323324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2502564" y="3518424"/>
            <a:ext cx="1628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서비스 소개</a:t>
            </a:r>
            <a:endParaRPr sz="20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86" name="Google Shape;186;p2"/>
          <p:cNvSpPr/>
          <p:nvPr/>
        </p:nvSpPr>
        <p:spPr>
          <a:xfrm>
            <a:off x="5145943" y="2976302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4855398" y="2296965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"/>
          <p:cNvSpPr txBox="1"/>
          <p:nvPr/>
        </p:nvSpPr>
        <p:spPr>
          <a:xfrm>
            <a:off x="4182050" y="3518425"/>
            <a:ext cx="210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ko-KR" sz="20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프로젝트 구조</a:t>
            </a:r>
            <a:endParaRPr sz="20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89" name="Google Shape;189;p2"/>
          <p:cNvSpPr txBox="1"/>
          <p:nvPr/>
        </p:nvSpPr>
        <p:spPr>
          <a:xfrm>
            <a:off x="6510025" y="3510777"/>
            <a:ext cx="135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데모</a:t>
            </a:r>
            <a:endParaRPr sz="20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7061579" y="2983609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771034" y="2304272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/>
          <p:cNvSpPr txBox="1"/>
          <p:nvPr/>
        </p:nvSpPr>
        <p:spPr>
          <a:xfrm>
            <a:off x="10162551" y="3544775"/>
            <a:ext cx="1725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결론 및 제언</a:t>
            </a:r>
            <a:endParaRPr sz="200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193" name="Google Shape;193;p2"/>
          <p:cNvSpPr/>
          <p:nvPr/>
        </p:nvSpPr>
        <p:spPr>
          <a:xfrm>
            <a:off x="10902497" y="3002661"/>
            <a:ext cx="245097" cy="245097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"/>
          <p:cNvSpPr/>
          <p:nvPr/>
        </p:nvSpPr>
        <p:spPr>
          <a:xfrm>
            <a:off x="10611952" y="2323324"/>
            <a:ext cx="835843" cy="382311"/>
          </a:xfrm>
          <a:prstGeom prst="roundRect">
            <a:avLst>
              <a:gd name="adj" fmla="val 4002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"/>
          <p:cNvSpPr txBox="1"/>
          <p:nvPr/>
        </p:nvSpPr>
        <p:spPr>
          <a:xfrm>
            <a:off x="1472946" y="-19637"/>
            <a:ext cx="77028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관련 시장 분석 :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국내외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리셀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시장 활성화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01" name="Google Shape;201;p3"/>
          <p:cNvSpPr txBox="1"/>
          <p:nvPr/>
        </p:nvSpPr>
        <p:spPr>
          <a:xfrm>
            <a:off x="283557" y="532933"/>
            <a:ext cx="11141729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글로벌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시장의 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성장과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더불어 국내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시장이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활성화되고 있음</a:t>
            </a:r>
            <a:endParaRPr sz="1600" b="1" i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02" name="Google Shape;202;p3"/>
          <p:cNvSpPr/>
          <p:nvPr/>
        </p:nvSpPr>
        <p:spPr>
          <a:xfrm rot="10800000" flipH="1">
            <a:off x="283558" y="1005597"/>
            <a:ext cx="11624884" cy="478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9234949" y="60294"/>
            <a:ext cx="2837077" cy="407322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"/>
          <p:cNvSpPr txBox="1"/>
          <p:nvPr/>
        </p:nvSpPr>
        <p:spPr>
          <a:xfrm>
            <a:off x="-2" y="6364350"/>
            <a:ext cx="9984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1) </a:t>
            </a:r>
            <a:r>
              <a:rPr lang="ko-KR" sz="1100" dirty="0" err="1">
                <a:solidFill>
                  <a:schemeClr val="dk1"/>
                </a:solidFill>
              </a:rPr>
              <a:t>머니투데이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"/>
          <p:cNvSpPr txBox="1"/>
          <p:nvPr/>
        </p:nvSpPr>
        <p:spPr>
          <a:xfrm>
            <a:off x="4764959" y="1346797"/>
            <a:ext cx="69146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2)</a:t>
            </a:r>
            <a:endParaRPr sz="11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441751" y="3230975"/>
            <a:ext cx="4768800" cy="1470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전체 </a:t>
            </a:r>
            <a:r>
              <a:rPr lang="ko-KR" sz="20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시장 대비 </a:t>
            </a:r>
            <a:r>
              <a:rPr lang="ko-KR" sz="20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시장 비중</a:t>
            </a:r>
            <a:endParaRPr sz="20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20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2019년 6%</a:t>
            </a: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에서 </a:t>
            </a:r>
            <a:r>
              <a:rPr lang="ko-KR" sz="20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2025년 25%</a:t>
            </a: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까지</a:t>
            </a:r>
            <a:b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20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성장이 기대됨 </a:t>
            </a:r>
            <a:endParaRPr sz="20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577950" y="1815375"/>
            <a:ext cx="4187000" cy="82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글로벌 </a:t>
            </a:r>
            <a:r>
              <a:rPr lang="ko-KR" sz="22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스니커즈</a:t>
            </a:r>
            <a:r>
              <a:rPr lang="ko-KR" sz="2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ko-KR" sz="22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리셀</a:t>
            </a:r>
            <a:r>
              <a:rPr lang="ko-KR" sz="22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시장 전망</a:t>
            </a:r>
            <a:endParaRPr sz="22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208" name="Google Shape;20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2528" y="1526075"/>
            <a:ext cx="5415500" cy="470955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"/>
          <p:cNvSpPr txBox="1"/>
          <p:nvPr/>
        </p:nvSpPr>
        <p:spPr>
          <a:xfrm>
            <a:off x="4139750" y="2388925"/>
            <a:ext cx="625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1" dirty="0">
                <a:solidFill>
                  <a:schemeClr val="lt1"/>
                </a:solidFill>
              </a:rPr>
              <a:t>1</a:t>
            </a:r>
            <a:r>
              <a:rPr lang="ko-KR" sz="11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1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ba1d3436db_1_0"/>
          <p:cNvSpPr txBox="1"/>
          <p:nvPr/>
        </p:nvSpPr>
        <p:spPr>
          <a:xfrm>
            <a:off x="1472946" y="-19637"/>
            <a:ext cx="77028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관련 시장 분석 :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국내외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리셀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시장 활성화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17" name="Google Shape;217;g1ba1d3436db_1_0"/>
          <p:cNvSpPr txBox="1"/>
          <p:nvPr/>
        </p:nvSpPr>
        <p:spPr>
          <a:xfrm>
            <a:off x="283557" y="532933"/>
            <a:ext cx="111417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글로벌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시장의 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성장과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더불어 국내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r>
              <a:rPr lang="ko-KR" sz="1600" b="1" dirty="0" err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600" b="1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시장이</a:t>
            </a:r>
            <a:r>
              <a:rPr lang="ko-KR" sz="1600" b="1" i="0" dirty="0">
                <a:solidFill>
                  <a:srgbClr val="000000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활성화되고 있음</a:t>
            </a:r>
            <a:endParaRPr sz="1600" b="1" i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18" name="Google Shape;218;g1ba1d3436db_1_0"/>
          <p:cNvSpPr/>
          <p:nvPr/>
        </p:nvSpPr>
        <p:spPr>
          <a:xfrm rot="10800000" flipH="1">
            <a:off x="283558" y="100570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1ba1d3436db_1_0"/>
          <p:cNvSpPr/>
          <p:nvPr/>
        </p:nvSpPr>
        <p:spPr>
          <a:xfrm>
            <a:off x="9234949" y="60294"/>
            <a:ext cx="2837100" cy="4074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1ba1d3436db_1_0"/>
          <p:cNvSpPr txBox="1"/>
          <p:nvPr/>
        </p:nvSpPr>
        <p:spPr>
          <a:xfrm>
            <a:off x="-2" y="6364350"/>
            <a:ext cx="99843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2) </a:t>
            </a:r>
            <a:r>
              <a:rPr lang="ko-KR" sz="1100" dirty="0" err="1">
                <a:solidFill>
                  <a:schemeClr val="dk1"/>
                </a:solidFill>
              </a:rPr>
              <a:t>닐슨미디어코리아</a:t>
            </a:r>
            <a:r>
              <a:rPr lang="ko-KR" sz="1100" dirty="0">
                <a:solidFill>
                  <a:schemeClr val="dk1"/>
                </a:solidFill>
              </a:rPr>
              <a:t> </a:t>
            </a:r>
            <a:r>
              <a:rPr lang="ko-KR" sz="1100" dirty="0" err="1">
                <a:solidFill>
                  <a:schemeClr val="dk1"/>
                </a:solidFill>
              </a:rPr>
              <a:t>android&amp;ios</a:t>
            </a:r>
            <a:r>
              <a:rPr lang="ko-KR" sz="1100" dirty="0">
                <a:solidFill>
                  <a:schemeClr val="dk1"/>
                </a:solidFill>
              </a:rPr>
              <a:t> 이용행태 (2021.08 ~ 2022.08 월간)</a:t>
            </a:r>
            <a:endParaRPr sz="11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1ba1d3436db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1ba1d3436db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6900" y="1184050"/>
            <a:ext cx="4580925" cy="533907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g1ba1d3436db_1_0"/>
          <p:cNvSpPr/>
          <p:nvPr/>
        </p:nvSpPr>
        <p:spPr>
          <a:xfrm>
            <a:off x="654850" y="1815375"/>
            <a:ext cx="4033200" cy="82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한국 </a:t>
            </a:r>
            <a:r>
              <a:rPr lang="ko-KR" sz="22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리셀</a:t>
            </a:r>
            <a:r>
              <a:rPr lang="ko-KR" sz="22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시장 규모</a:t>
            </a:r>
            <a:endParaRPr sz="22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24" name="Google Shape;224;g1ba1d3436db_1_0"/>
          <p:cNvSpPr txBox="1"/>
          <p:nvPr/>
        </p:nvSpPr>
        <p:spPr>
          <a:xfrm>
            <a:off x="4139750" y="2388925"/>
            <a:ext cx="6252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1" dirty="0">
                <a:solidFill>
                  <a:schemeClr val="lt1"/>
                </a:solidFill>
              </a:rPr>
              <a:t>2</a:t>
            </a:r>
            <a:r>
              <a:rPr lang="ko-KR" sz="11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1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1ba1d3436db_1_0"/>
          <p:cNvSpPr/>
          <p:nvPr/>
        </p:nvSpPr>
        <p:spPr>
          <a:xfrm>
            <a:off x="441750" y="3230975"/>
            <a:ext cx="4581000" cy="1004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2000" dirty="0">
              <a:solidFill>
                <a:srgbClr val="11111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20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한국 최대 </a:t>
            </a:r>
            <a:r>
              <a:rPr lang="ko-KR" sz="2000" dirty="0" err="1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20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플랫폼 </a:t>
            </a:r>
            <a:r>
              <a:rPr lang="ko-KR" sz="2000" b="1" dirty="0">
                <a:solidFill>
                  <a:srgbClr val="11111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KREAM</a:t>
            </a:r>
            <a:br>
              <a:rPr lang="ko-KR" sz="2000" dirty="0">
                <a:solidFill>
                  <a:srgbClr val="11111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</a:br>
            <a:r>
              <a:rPr lang="ko-KR" sz="2000" b="1" dirty="0" err="1">
                <a:solidFill>
                  <a:srgbClr val="11111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YoY</a:t>
            </a:r>
            <a:r>
              <a:rPr lang="ko-KR" sz="2000" b="1" dirty="0">
                <a:solidFill>
                  <a:srgbClr val="11111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87%</a:t>
            </a:r>
            <a:r>
              <a:rPr lang="ko-KR" sz="20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의 높은 성장률을 보임</a:t>
            </a:r>
            <a:endParaRPr sz="2000" dirty="0">
              <a:solidFill>
                <a:srgbClr val="11111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2000" dirty="0">
                <a:solidFill>
                  <a:schemeClr val="dk1"/>
                </a:solidFill>
              </a:rPr>
              <a:t> 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"/>
          <p:cNvSpPr txBox="1"/>
          <p:nvPr/>
        </p:nvSpPr>
        <p:spPr>
          <a:xfrm>
            <a:off x="1409551" y="-19650"/>
            <a:ext cx="62394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관련 시장 분석 : 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LG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Styler</a:t>
            </a: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ShoeCase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32" name="Google Shape;232;p4"/>
          <p:cNvSpPr txBox="1"/>
          <p:nvPr/>
        </p:nvSpPr>
        <p:spPr>
          <a:xfrm>
            <a:off x="283557" y="532933"/>
            <a:ext cx="11141729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국내외 </a:t>
            </a:r>
            <a:r>
              <a:rPr lang="ko-KR" sz="1600" dirty="0" err="1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매니아들을 위한 </a:t>
            </a:r>
            <a:r>
              <a:rPr lang="ko-KR" sz="1600" b="1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</a:t>
            </a:r>
            <a:r>
              <a:rPr lang="ko-KR" sz="1600" b="1" dirty="0" err="1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600" b="1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600" b="1" dirty="0" err="1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</a:t>
            </a:r>
            <a:r>
              <a:rPr lang="ko-KR" sz="1600" dirty="0">
                <a:solidFill>
                  <a:srgbClr val="11111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출시</a:t>
            </a:r>
            <a:endParaRPr sz="1600" b="1" i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33" name="Google Shape;233;p4"/>
          <p:cNvSpPr/>
          <p:nvPr/>
        </p:nvSpPr>
        <p:spPr>
          <a:xfrm rot="10800000" flipH="1">
            <a:off x="283558" y="1005597"/>
            <a:ext cx="11624884" cy="478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4"/>
          <p:cNvSpPr/>
          <p:nvPr/>
        </p:nvSpPr>
        <p:spPr>
          <a:xfrm>
            <a:off x="9234949" y="60294"/>
            <a:ext cx="2837077" cy="407322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"/>
          <p:cNvSpPr/>
          <p:nvPr/>
        </p:nvSpPr>
        <p:spPr>
          <a:xfrm>
            <a:off x="7322000" y="1199329"/>
            <a:ext cx="3825898" cy="63472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LG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Styler</a:t>
            </a:r>
            <a:r>
              <a:rPr lang="en-US" alt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ko-KR" sz="24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ShoeCase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36" name="Google Shape;236;p4"/>
          <p:cNvSpPr/>
          <p:nvPr/>
        </p:nvSpPr>
        <p:spPr>
          <a:xfrm flipH="1">
            <a:off x="6767225" y="4971548"/>
            <a:ext cx="4935600" cy="1029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보관 뿐만 아니라 </a:t>
            </a:r>
            <a:b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</a:br>
            <a:r>
              <a:rPr lang="ko-KR" sz="1800" dirty="0" err="1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온습도</a:t>
            </a: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 조절, 조명과 회전 기능 제공으로</a:t>
            </a:r>
            <a:endParaRPr sz="1800" dirty="0">
              <a:solidFill>
                <a:srgbClr val="22222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 err="1">
                <a:solidFill>
                  <a:srgbClr val="222222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Roboto"/>
                <a:sym typeface="Roboto"/>
              </a:rPr>
              <a:t>수집품으로써의</a:t>
            </a:r>
            <a:r>
              <a:rPr lang="ko-KR" sz="1800" b="1" dirty="0">
                <a:solidFill>
                  <a:srgbClr val="222222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Roboto"/>
                <a:sym typeface="Roboto"/>
              </a:rPr>
              <a:t> 가치</a:t>
            </a:r>
            <a:r>
              <a:rPr lang="ko-KR" sz="1800" b="1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 </a:t>
            </a: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극대화</a:t>
            </a:r>
            <a:endParaRPr sz="1800" dirty="0">
              <a:solidFill>
                <a:srgbClr val="22222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Roboto"/>
              <a:sym typeface="Roboto"/>
            </a:endParaRPr>
          </a:p>
        </p:txBody>
      </p:sp>
      <p:sp>
        <p:nvSpPr>
          <p:cNvPr id="237" name="Google Shape;237;p4"/>
          <p:cNvSpPr/>
          <p:nvPr/>
        </p:nvSpPr>
        <p:spPr>
          <a:xfrm>
            <a:off x="6709034" y="2654234"/>
            <a:ext cx="671129" cy="26161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"/>
          <p:cNvSpPr/>
          <p:nvPr/>
        </p:nvSpPr>
        <p:spPr>
          <a:xfrm>
            <a:off x="1498502" y="1222876"/>
            <a:ext cx="3504336" cy="58859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기존 시장의 신발 보관함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39" name="Google Shape;239;p4"/>
          <p:cNvSpPr/>
          <p:nvPr/>
        </p:nvSpPr>
        <p:spPr>
          <a:xfrm flipH="1">
            <a:off x="634500" y="4967325"/>
            <a:ext cx="4859700" cy="103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기존에는 플라스틱 소재의 </a:t>
            </a:r>
            <a:r>
              <a:rPr lang="ko-KR" sz="1800" b="1" dirty="0">
                <a:solidFill>
                  <a:srgbClr val="222222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Roboto"/>
                <a:sym typeface="Roboto"/>
              </a:rPr>
              <a:t>단순 보관기능</a:t>
            </a: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만 </a:t>
            </a:r>
            <a:endParaRPr sz="1800" dirty="0">
              <a:solidFill>
                <a:srgbClr val="22222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Roboto"/>
              <a:sym typeface="Roboto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22222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cs typeface="Roboto"/>
                <a:sym typeface="Roboto"/>
              </a:rPr>
              <a:t>있는 서랍장이 대다수</a:t>
            </a:r>
            <a:endParaRPr sz="1800" dirty="0">
              <a:solidFill>
                <a:srgbClr val="22222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cs typeface="Roboto"/>
              <a:sym typeface="Roboto"/>
            </a:endParaRPr>
          </a:p>
        </p:txBody>
      </p:sp>
      <p:pic>
        <p:nvPicPr>
          <p:cNvPr id="240" name="Google Shape;24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5988" y="1974320"/>
            <a:ext cx="2909347" cy="2909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9163" y="1978341"/>
            <a:ext cx="4091585" cy="2901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"/>
          <p:cNvSpPr txBox="1"/>
          <p:nvPr/>
        </p:nvSpPr>
        <p:spPr>
          <a:xfrm>
            <a:off x="735100" y="-50"/>
            <a:ext cx="32661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서비스 소개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49" name="Google Shape;249;p5"/>
          <p:cNvSpPr txBox="1"/>
          <p:nvPr/>
        </p:nvSpPr>
        <p:spPr>
          <a:xfrm>
            <a:off x="283557" y="532933"/>
            <a:ext cx="11141729" cy="58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LG </a:t>
            </a:r>
            <a:r>
              <a:rPr lang="ko-KR" sz="1600" b="1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Styler</a:t>
            </a:r>
            <a:r>
              <a:rPr lang="ko-KR" sz="16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</a:t>
            </a:r>
            <a:r>
              <a:rPr lang="ko-KR" sz="1600" b="1" dirty="0" err="1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ShoeCase를</a:t>
            </a:r>
            <a:r>
              <a:rPr lang="ko-KR" sz="1600" b="1" dirty="0"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 가상화</a:t>
            </a:r>
            <a:r>
              <a:rPr lang="ko-KR" sz="1600" dirty="0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해 웹에서 관리</a:t>
            </a:r>
            <a:endParaRPr sz="1600" i="0" dirty="0">
              <a:solidFill>
                <a:srgbClr val="000000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50" name="Google Shape;250;p5"/>
          <p:cNvSpPr/>
          <p:nvPr/>
        </p:nvSpPr>
        <p:spPr>
          <a:xfrm rot="10800000" flipH="1">
            <a:off x="283558" y="1005597"/>
            <a:ext cx="11624884" cy="478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5"/>
          <p:cNvSpPr/>
          <p:nvPr/>
        </p:nvSpPr>
        <p:spPr>
          <a:xfrm>
            <a:off x="9234949" y="60294"/>
            <a:ext cx="2837077" cy="407322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5"/>
          <p:cNvSpPr/>
          <p:nvPr/>
        </p:nvSpPr>
        <p:spPr>
          <a:xfrm>
            <a:off x="7839985" y="1453492"/>
            <a:ext cx="2171468" cy="33982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MetaKicks</a:t>
            </a:r>
            <a:endParaRPr sz="1800" b="1" i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53" name="Google Shape;253;p5"/>
          <p:cNvSpPr/>
          <p:nvPr/>
        </p:nvSpPr>
        <p:spPr>
          <a:xfrm>
            <a:off x="6432573" y="5076426"/>
            <a:ext cx="5115940" cy="10211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StockX에서 Scraping한 데이터를 모아 </a:t>
            </a:r>
            <a:b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내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Styler ShoeCase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의 </a:t>
            </a:r>
            <a:r>
              <a:rPr lang="ko-KR" sz="1800" b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실시간 리셀 시세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를 한 번에 조회</a:t>
            </a:r>
            <a:r>
              <a:rPr lang="ko-KR" sz="180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 </a:t>
            </a:r>
            <a:endParaRPr sz="180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54" name="Google Shape;254;p5"/>
          <p:cNvSpPr/>
          <p:nvPr/>
        </p:nvSpPr>
        <p:spPr>
          <a:xfrm>
            <a:off x="1896357" y="1436513"/>
            <a:ext cx="2054700" cy="34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 err="1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StockX</a:t>
            </a:r>
            <a:endParaRPr sz="18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55" name="Google Shape;255;p5"/>
          <p:cNvSpPr/>
          <p:nvPr/>
        </p:nvSpPr>
        <p:spPr>
          <a:xfrm>
            <a:off x="829929" y="5253504"/>
            <a:ext cx="4103313" cy="66697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글로벌 최대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리셀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플랫폼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StockX</a:t>
            </a:r>
            <a:endParaRPr sz="1800" b="1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256" name="Google Shape;25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52" y="59539"/>
            <a:ext cx="1371600" cy="4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988" y="1856938"/>
            <a:ext cx="4300169" cy="3167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7737" y="2165336"/>
            <a:ext cx="5115948" cy="253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/>
          <p:nvPr/>
        </p:nvSpPr>
        <p:spPr>
          <a:xfrm rot="10800000" flipH="1">
            <a:off x="283558" y="1035157"/>
            <a:ext cx="11624884" cy="478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6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LG </a:t>
            </a:r>
            <a:r>
              <a:rPr lang="ko-KR" sz="16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Styler</a:t>
            </a:r>
            <a:r>
              <a:rPr lang="ko-KR" sz="16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6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ShoeCase</a:t>
            </a:r>
            <a:r>
              <a:rPr lang="ko-KR" sz="16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가상화 구조</a:t>
            </a:r>
            <a:endParaRPr sz="1600" b="1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67" name="Google Shape;267;p6"/>
          <p:cNvSpPr txBox="1"/>
          <p:nvPr/>
        </p:nvSpPr>
        <p:spPr>
          <a:xfrm>
            <a:off x="649750" y="15600"/>
            <a:ext cx="37818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프로젝트 구조</a:t>
            </a:r>
            <a:r>
              <a:rPr lang="ko-KR" sz="2400" b="1" i="0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sym typeface="Arial"/>
              </a:rPr>
              <a:t> 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sp>
        <p:nvSpPr>
          <p:cNvPr id="268" name="Google Shape;268;p6"/>
          <p:cNvSpPr txBox="1"/>
          <p:nvPr/>
        </p:nvSpPr>
        <p:spPr>
          <a:xfrm>
            <a:off x="2194914" y="1174762"/>
            <a:ext cx="69146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1)</a:t>
            </a:r>
            <a:endParaRPr sz="11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5800" y="13700"/>
            <a:ext cx="2806350" cy="5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F851759-E25E-2406-0851-3DCF018E7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223" y="1436372"/>
            <a:ext cx="9505314" cy="49902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be51f5b8c4_5_186"/>
          <p:cNvSpPr/>
          <p:nvPr/>
        </p:nvSpPr>
        <p:spPr>
          <a:xfrm>
            <a:off x="5676900" y="549729"/>
            <a:ext cx="838200" cy="507900"/>
          </a:xfrm>
          <a:prstGeom prst="rect">
            <a:avLst/>
          </a:prstGeom>
          <a:solidFill>
            <a:srgbClr val="A5003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g1be51f5b8c4_5_186"/>
          <p:cNvSpPr/>
          <p:nvPr/>
        </p:nvSpPr>
        <p:spPr>
          <a:xfrm>
            <a:off x="2746000" y="2175629"/>
            <a:ext cx="152400" cy="1524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g1be51f5b8c4_5_186"/>
          <p:cNvSpPr/>
          <p:nvPr/>
        </p:nvSpPr>
        <p:spPr>
          <a:xfrm>
            <a:off x="6075360" y="2175654"/>
            <a:ext cx="152400" cy="1524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g1be51f5b8c4_5_186"/>
          <p:cNvSpPr/>
          <p:nvPr/>
        </p:nvSpPr>
        <p:spPr>
          <a:xfrm>
            <a:off x="9404694" y="2175629"/>
            <a:ext cx="152400" cy="152400"/>
          </a:xfrm>
          <a:prstGeom prst="ellipse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79" name="Google Shape;279;g1be51f5b8c4_5_186"/>
          <p:cNvCxnSpPr/>
          <p:nvPr/>
        </p:nvCxnSpPr>
        <p:spPr>
          <a:xfrm>
            <a:off x="2878125" y="2251854"/>
            <a:ext cx="3188100" cy="0"/>
          </a:xfrm>
          <a:prstGeom prst="straightConnector1">
            <a:avLst/>
          </a:prstGeom>
          <a:noFill/>
          <a:ln w="317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80" name="Google Shape;280;g1be51f5b8c4_5_186"/>
          <p:cNvCxnSpPr/>
          <p:nvPr/>
        </p:nvCxnSpPr>
        <p:spPr>
          <a:xfrm>
            <a:off x="6218547" y="2251829"/>
            <a:ext cx="3188100" cy="0"/>
          </a:xfrm>
          <a:prstGeom prst="straightConnector1">
            <a:avLst/>
          </a:prstGeom>
          <a:noFill/>
          <a:ln w="317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1" name="Google Shape;281;g1be51f5b8c4_5_186"/>
          <p:cNvSpPr/>
          <p:nvPr/>
        </p:nvSpPr>
        <p:spPr>
          <a:xfrm>
            <a:off x="11277600" y="-1117600"/>
            <a:ext cx="914400" cy="914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g1be51f5b8c4_5_186"/>
          <p:cNvSpPr/>
          <p:nvPr/>
        </p:nvSpPr>
        <p:spPr>
          <a:xfrm>
            <a:off x="10198100" y="-1117600"/>
            <a:ext cx="914400" cy="914400"/>
          </a:xfrm>
          <a:prstGeom prst="rect">
            <a:avLst/>
          </a:prstGeom>
          <a:solidFill>
            <a:srgbClr val="0072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3" name="Google Shape;283;g1be51f5b8c4_5_186"/>
          <p:cNvSpPr/>
          <p:nvPr/>
        </p:nvSpPr>
        <p:spPr>
          <a:xfrm>
            <a:off x="9118600" y="-1117600"/>
            <a:ext cx="914400" cy="914400"/>
          </a:xfrm>
          <a:prstGeom prst="rect">
            <a:avLst/>
          </a:prstGeom>
          <a:solidFill>
            <a:srgbClr val="01B0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g1be51f5b8c4_5_186"/>
          <p:cNvSpPr/>
          <p:nvPr/>
        </p:nvSpPr>
        <p:spPr>
          <a:xfrm>
            <a:off x="3662390" y="1176570"/>
            <a:ext cx="4988700" cy="91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데모 비디오</a:t>
            </a:r>
            <a:endParaRPr sz="28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2" name="온라인 미디어 1" title="Metakicks - LG virtual shoecase demo">
            <a:hlinkClick r:id="" action="ppaction://media"/>
            <a:extLst>
              <a:ext uri="{FF2B5EF4-FFF2-40B4-BE49-F238E27FC236}">
                <a16:creationId xmlns:a16="http://schemas.microsoft.com/office/drawing/2014/main" id="{7B0D5206-C90F-629E-C721-1147BA716B1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480237" y="2404229"/>
            <a:ext cx="5495046" cy="4121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be51f5b8c4_5_343"/>
          <p:cNvSpPr txBox="1"/>
          <p:nvPr/>
        </p:nvSpPr>
        <p:spPr>
          <a:xfrm>
            <a:off x="-248161" y="45573"/>
            <a:ext cx="54939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ko-KR" sz="2400" b="1" dirty="0">
                <a:solidFill>
                  <a:schemeClr val="lt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기능 소개</a:t>
            </a:r>
            <a:endParaRPr sz="2400" b="1" i="0" dirty="0">
              <a:solidFill>
                <a:schemeClr val="lt1"/>
              </a:solidFill>
              <a:latin typeface="G마켓 산스 Bold" panose="02000000000000000000" pitchFamily="50" charset="-127"/>
              <a:ea typeface="G마켓 산스 Bold" panose="02000000000000000000" pitchFamily="50" charset="-127"/>
              <a:sym typeface="Arial"/>
            </a:endParaRPr>
          </a:p>
        </p:txBody>
      </p:sp>
      <p:pic>
        <p:nvPicPr>
          <p:cNvPr id="292" name="Google Shape;292;g1be51f5b8c4_5_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113" y="13700"/>
            <a:ext cx="3920038" cy="519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3" name="Google Shape;293;g1be51f5b8c4_5_343"/>
          <p:cNvGrpSpPr/>
          <p:nvPr/>
        </p:nvGrpSpPr>
        <p:grpSpPr>
          <a:xfrm>
            <a:off x="2086885" y="1182378"/>
            <a:ext cx="2514847" cy="481137"/>
            <a:chOff x="8864385" y="1305746"/>
            <a:chExt cx="2217678" cy="561551"/>
          </a:xfrm>
        </p:grpSpPr>
        <p:sp>
          <p:nvSpPr>
            <p:cNvPr id="294" name="Google Shape;294;g1be51f5b8c4_5_343"/>
            <p:cNvSpPr/>
            <p:nvPr/>
          </p:nvSpPr>
          <p:spPr>
            <a:xfrm>
              <a:off x="8864385" y="1305746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g1be51f5b8c4_5_343"/>
            <p:cNvSpPr/>
            <p:nvPr/>
          </p:nvSpPr>
          <p:spPr>
            <a:xfrm>
              <a:off x="10826163" y="1317097"/>
              <a:ext cx="255900" cy="55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6" name="Google Shape;296;g1be51f5b8c4_5_343"/>
          <p:cNvSpPr/>
          <p:nvPr/>
        </p:nvSpPr>
        <p:spPr>
          <a:xfrm rot="10800000" flipH="1">
            <a:off x="283558" y="1035264"/>
            <a:ext cx="11625000" cy="4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1be51f5b8c4_5_343"/>
          <p:cNvSpPr txBox="1"/>
          <p:nvPr/>
        </p:nvSpPr>
        <p:spPr>
          <a:xfrm>
            <a:off x="405062" y="602773"/>
            <a:ext cx="11503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웹페이지 구현 – </a:t>
            </a:r>
            <a:r>
              <a:rPr lang="ko-KR" sz="16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스니커즈</a:t>
            </a:r>
            <a:r>
              <a:rPr lang="ko-KR" sz="16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트렌드</a:t>
            </a: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sp>
        <p:nvSpPr>
          <p:cNvPr id="298" name="Google Shape;298;g1be51f5b8c4_5_343"/>
          <p:cNvSpPr/>
          <p:nvPr/>
        </p:nvSpPr>
        <p:spPr>
          <a:xfrm>
            <a:off x="422851" y="2567531"/>
            <a:ext cx="4435500" cy="2005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&lt;</a:t>
            </a: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인기 상품 조회</a:t>
            </a:r>
            <a:r>
              <a:rPr lang="ko-KR" sz="22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  <a:sym typeface="Arial"/>
              </a:rPr>
              <a:t>&gt;</a:t>
            </a:r>
            <a:endParaRPr sz="2000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메인 화면에서 </a:t>
            </a:r>
            <a:r>
              <a:rPr lang="ko-KR" sz="1800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Stockx의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‘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Now</a:t>
            </a:r>
            <a:r>
              <a:rPr lang="ko-KR" sz="1800" b="1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ko-KR" sz="1800" b="1" dirty="0" err="1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Trending</a:t>
            </a: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’, </a:t>
            </a:r>
            <a:b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</a:br>
            <a:r>
              <a:rPr lang="ko-KR" sz="1800" dirty="0">
                <a:solidFill>
                  <a:schemeClr val="dk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가장 인기있는 상품을 실시간으로 확인</a:t>
            </a:r>
            <a:endParaRPr sz="1800" dirty="0">
              <a:solidFill>
                <a:schemeClr val="dk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  <a:sym typeface="Arial"/>
            </a:endParaRPr>
          </a:p>
        </p:txBody>
      </p:sp>
      <p:cxnSp>
        <p:nvCxnSpPr>
          <p:cNvPr id="299" name="Google Shape;299;g1be51f5b8c4_5_343"/>
          <p:cNvCxnSpPr/>
          <p:nvPr/>
        </p:nvCxnSpPr>
        <p:spPr>
          <a:xfrm flipH="1">
            <a:off x="4781693" y="3488493"/>
            <a:ext cx="1087500" cy="335400"/>
          </a:xfrm>
          <a:prstGeom prst="bentConnector3">
            <a:avLst>
              <a:gd name="adj1" fmla="val 49997"/>
            </a:avLst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oval" w="med" len="med"/>
            <a:tailEnd type="triangle" w="med" len="med"/>
          </a:ln>
        </p:spPr>
      </p:cxnSp>
      <p:pic>
        <p:nvPicPr>
          <p:cNvPr id="300" name="Google Shape;300;g1be51f5b8c4_5_3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9201" y="2064343"/>
            <a:ext cx="5800865" cy="2729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804</Words>
  <Application>Microsoft Office PowerPoint</Application>
  <PresentationFormat>와이드스크린</PresentationFormat>
  <Paragraphs>152</Paragraphs>
  <Slides>18</Slides>
  <Notes>18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Arial</vt:lpstr>
      <vt:lpstr>Nanum Gothic</vt:lpstr>
      <vt:lpstr>Noto Sans Symbols</vt:lpstr>
      <vt:lpstr>G마켓 산스 Medium</vt:lpstr>
      <vt:lpstr>G마켓 산스 Bold</vt:lpstr>
      <vt:lpstr>Malgun Gothic</vt:lpstr>
      <vt:lpstr>Office 테마</vt:lpstr>
      <vt:lpstr>LG Styler ShoeCase 가상화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 Styler ShoeCase 가상화 프로젝트</dc:title>
  <dc:creator>KIMJIYU</dc:creator>
  <cp:lastModifiedBy>권지현</cp:lastModifiedBy>
  <cp:revision>6</cp:revision>
  <dcterms:created xsi:type="dcterms:W3CDTF">2021-05-18T10:51:41Z</dcterms:created>
  <dcterms:modified xsi:type="dcterms:W3CDTF">2022-12-16T02:27:14Z</dcterms:modified>
</cp:coreProperties>
</file>